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8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6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7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0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4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4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2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8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3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1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8AA36-36BC-824C-A843-2A96EAB5AFFB}" type="datetimeFigureOut">
              <a:rPr lang="en-US" smtClean="0"/>
              <a:t>12/09/19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574A9-130D-9944-8D45-3F1C7DBB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7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20F4599-C5A9-3741-9910-B44F0AC10A9F}"/>
              </a:ext>
            </a:extLst>
          </p:cNvPr>
          <p:cNvGrpSpPr/>
          <p:nvPr/>
        </p:nvGrpSpPr>
        <p:grpSpPr>
          <a:xfrm>
            <a:off x="478650" y="563422"/>
            <a:ext cx="7806606" cy="5391026"/>
            <a:chOff x="517396" y="1036120"/>
            <a:chExt cx="7806606" cy="5391026"/>
          </a:xfrm>
        </p:grpSpPr>
        <p:sp>
          <p:nvSpPr>
            <p:cNvPr id="5" name="Rounded Rectangle 4"/>
            <p:cNvSpPr/>
            <p:nvPr/>
          </p:nvSpPr>
          <p:spPr>
            <a:xfrm>
              <a:off x="6692193" y="1853661"/>
              <a:ext cx="1561551" cy="46528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E6B9B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725896" y="4313011"/>
              <a:ext cx="1561551" cy="46528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71839" y="3532519"/>
              <a:ext cx="5053501" cy="2422300"/>
            </a:xfrm>
            <a:prstGeom prst="roundRect">
              <a:avLst/>
            </a:prstGeom>
            <a:solidFill>
              <a:schemeClr val="tx2">
                <a:lumMod val="60000"/>
                <a:lumOff val="40000"/>
                <a:alpha val="4117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2507" y="1084650"/>
              <a:ext cx="5053501" cy="2422300"/>
            </a:xfrm>
            <a:prstGeom prst="roundRect">
              <a:avLst/>
            </a:prstGeom>
            <a:solidFill>
              <a:schemeClr val="accent2">
                <a:lumMod val="75000"/>
                <a:alpha val="34902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9" name="Right Arrow 8"/>
            <p:cNvSpPr/>
            <p:nvPr/>
          </p:nvSpPr>
          <p:spPr>
            <a:xfrm rot="20089806">
              <a:off x="2889547" y="2062622"/>
              <a:ext cx="1115802" cy="199407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235426" y="1434937"/>
              <a:ext cx="1018153" cy="377841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82125" y="1036120"/>
              <a:ext cx="923201" cy="6038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 dirty="0"/>
                <a:t>DMRT1?</a:t>
              </a:r>
            </a:p>
            <a:p>
              <a:r>
                <a:rPr lang="en-US" sz="1662" dirty="0"/>
                <a:t>NR0B1?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2933348" y="1434932"/>
              <a:ext cx="731158" cy="199407"/>
            </a:xfrm>
            <a:prstGeom prst="right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13" name="Right Arrow 12"/>
            <p:cNvSpPr/>
            <p:nvPr/>
          </p:nvSpPr>
          <p:spPr>
            <a:xfrm rot="5400000">
              <a:off x="2368363" y="1885090"/>
              <a:ext cx="731158" cy="199407"/>
            </a:xfrm>
            <a:prstGeom prst="right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102488" y="2350374"/>
              <a:ext cx="1281047" cy="423557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15" name="Rounded Rectangle 14"/>
            <p:cNvSpPr/>
            <p:nvPr/>
          </p:nvSpPr>
          <p:spPr>
            <a:xfrm rot="5400000">
              <a:off x="2327599" y="3007533"/>
              <a:ext cx="1281047" cy="99665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16" name="Rounded Rectangle 15"/>
            <p:cNvSpPr/>
            <p:nvPr/>
          </p:nvSpPr>
          <p:spPr>
            <a:xfrm rot="5400000">
              <a:off x="956252" y="2402443"/>
              <a:ext cx="1779607" cy="11032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2918290" y="2450076"/>
              <a:ext cx="731158" cy="199407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697742" y="2338002"/>
              <a:ext cx="1281047" cy="42355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43355" y="2066272"/>
              <a:ext cx="532518" cy="2911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92" dirty="0"/>
                <a:t>PGD</a:t>
              </a:r>
              <a:r>
                <a:rPr lang="en-US" sz="1292" baseline="-25000" dirty="0"/>
                <a:t>2</a:t>
              </a:r>
            </a:p>
          </p:txBody>
        </p:sp>
        <p:sp>
          <p:nvSpPr>
            <p:cNvPr id="20" name="U-Turn Arrow 19"/>
            <p:cNvSpPr/>
            <p:nvPr/>
          </p:nvSpPr>
          <p:spPr>
            <a:xfrm rot="15005535">
              <a:off x="3483600" y="2086667"/>
              <a:ext cx="232758" cy="460947"/>
            </a:xfrm>
            <a:prstGeom prst="uturnArrow">
              <a:avLst>
                <a:gd name="adj1" fmla="val 25000"/>
                <a:gd name="adj2" fmla="val 25000"/>
                <a:gd name="adj3" fmla="val 21117"/>
                <a:gd name="adj4" fmla="val 32973"/>
                <a:gd name="adj5" fmla="val 75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27546" y="1359887"/>
              <a:ext cx="284052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 dirty="0"/>
                <a:t>?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34109" y="1749052"/>
              <a:ext cx="752129" cy="2911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92" dirty="0"/>
                <a:t>AMH</a:t>
              </a:r>
              <a:r>
                <a:rPr lang="is-IS" sz="1292" dirty="0"/>
                <a:t>… ?</a:t>
              </a:r>
              <a:endParaRPr lang="en-US" sz="1292" dirty="0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4471874" y="2450076"/>
              <a:ext cx="731158" cy="199407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60057" y="2350373"/>
              <a:ext cx="284052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/>
                <a:t>?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01810" y="4780099"/>
              <a:ext cx="284052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/>
                <a:t>?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3157" y="4060864"/>
              <a:ext cx="284052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/>
                <a:t>?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68873" y="3088079"/>
              <a:ext cx="284052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/>
                <a:t>?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 rot="5400000">
              <a:off x="2591284" y="3437391"/>
              <a:ext cx="1454577" cy="93646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29" name="Rounded Rectangle 28"/>
            <p:cNvSpPr/>
            <p:nvPr/>
          </p:nvSpPr>
          <p:spPr>
            <a:xfrm rot="10800000">
              <a:off x="1816612" y="1552747"/>
              <a:ext cx="1281047" cy="117841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56822" y="1439590"/>
              <a:ext cx="498919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/>
                <a:t>SRY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68956" y="2408265"/>
              <a:ext cx="1178977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 dirty="0"/>
                <a:t>SOX9/</a:t>
              </a:r>
              <a:r>
                <a:rPr lang="en-US" sz="1662" b="1" dirty="0">
                  <a:solidFill>
                    <a:srgbClr val="FF0000"/>
                  </a:solidFill>
                </a:rPr>
                <a:t>SOX8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767176" y="3679753"/>
              <a:ext cx="352082" cy="7884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146252" y="4199125"/>
              <a:ext cx="352082" cy="7884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1682073" y="3347409"/>
              <a:ext cx="352082" cy="788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235426" y="4313011"/>
              <a:ext cx="1334651" cy="297305"/>
            </a:xfrm>
            <a:prstGeom prst="roundRect">
              <a:avLst/>
            </a:prstGeom>
            <a:solidFill>
              <a:srgbClr val="FF2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64211" y="2350373"/>
              <a:ext cx="1253356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/>
                <a:t>FGF9/FGFR2</a:t>
              </a:r>
            </a:p>
          </p:txBody>
        </p:sp>
        <p:sp>
          <p:nvSpPr>
            <p:cNvPr id="37" name="Right Arrow 36"/>
            <p:cNvSpPr/>
            <p:nvPr/>
          </p:nvSpPr>
          <p:spPr>
            <a:xfrm rot="5400000">
              <a:off x="1502404" y="4344440"/>
              <a:ext cx="731158" cy="199407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38" name="Rounded Rectangle 37"/>
            <p:cNvSpPr/>
            <p:nvPr/>
          </p:nvSpPr>
          <p:spPr>
            <a:xfrm rot="5400000">
              <a:off x="1872243" y="3538900"/>
              <a:ext cx="1454577" cy="93646"/>
            </a:xfrm>
            <a:prstGeom prst="roundRect">
              <a:avLst/>
            </a:prstGeom>
            <a:solidFill>
              <a:srgbClr val="FF2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39" name="Right Arrow 38"/>
            <p:cNvSpPr/>
            <p:nvPr/>
          </p:nvSpPr>
          <p:spPr>
            <a:xfrm rot="5400000">
              <a:off x="2469765" y="4610316"/>
              <a:ext cx="731158" cy="199407"/>
            </a:xfrm>
            <a:prstGeom prst="rightArrow">
              <a:avLst/>
            </a:prstGeom>
            <a:solidFill>
              <a:srgbClr val="FF2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54697" y="4298812"/>
              <a:ext cx="722762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>
                  <a:solidFill>
                    <a:schemeClr val="bg1"/>
                  </a:solidFill>
                </a:rPr>
                <a:t>FOXL2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513777" y="3812689"/>
              <a:ext cx="3046199" cy="29730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37206" y="3787902"/>
              <a:ext cx="2835135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 dirty="0"/>
                <a:t>RSPO1        WNT4       </a:t>
              </a:r>
              <a:r>
                <a:rPr lang="en-US" sz="1662" dirty="0">
                  <a:latin typeface="Symbol" charset="2"/>
                  <a:ea typeface="Symbol" charset="2"/>
                  <a:cs typeface="Symbol" charset="2"/>
                </a:rPr>
                <a:t>b</a:t>
              </a:r>
              <a:r>
                <a:rPr lang="en-US" sz="1662" dirty="0"/>
                <a:t>-catenin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415094" y="2834614"/>
              <a:ext cx="352082" cy="78848"/>
            </a:xfrm>
            <a:prstGeom prst="roundRect">
              <a:avLst/>
            </a:prstGeom>
            <a:solidFill>
              <a:srgbClr val="FF2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44" name="Rounded Rectangle 43"/>
            <p:cNvSpPr/>
            <p:nvPr/>
          </p:nvSpPr>
          <p:spPr>
            <a:xfrm rot="5400000">
              <a:off x="1910491" y="3342701"/>
              <a:ext cx="840274" cy="9970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149218" y="2948594"/>
              <a:ext cx="352082" cy="7884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46" name="Rounded Rectangle 45"/>
            <p:cNvSpPr/>
            <p:nvPr/>
          </p:nvSpPr>
          <p:spPr>
            <a:xfrm rot="5400000">
              <a:off x="3387854" y="3153691"/>
              <a:ext cx="984082" cy="10432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3680265" y="3694404"/>
              <a:ext cx="352082" cy="7884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48" name="Notched Right Arrow 47"/>
            <p:cNvSpPr/>
            <p:nvPr/>
          </p:nvSpPr>
          <p:spPr>
            <a:xfrm>
              <a:off x="2368362" y="3891531"/>
              <a:ext cx="265876" cy="120566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49" name="Notched Right Arrow 48"/>
            <p:cNvSpPr/>
            <p:nvPr/>
          </p:nvSpPr>
          <p:spPr>
            <a:xfrm>
              <a:off x="3232458" y="3891531"/>
              <a:ext cx="265876" cy="120566"/>
            </a:xfrm>
            <a:prstGeom prst="notched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03194" y="3787902"/>
              <a:ext cx="867545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 dirty="0"/>
                <a:t>NR0B1?</a:t>
              </a:r>
            </a:p>
          </p:txBody>
        </p:sp>
        <p:pic>
          <p:nvPicPr>
            <p:cNvPr id="51" name="Picture 2" descr="ale Symbol by GDJ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9062" y="2948593"/>
              <a:ext cx="438238" cy="438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" descr="emale Symbol by GD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5560" y="5286558"/>
              <a:ext cx="323278" cy="5503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760009" y="1036120"/>
              <a:ext cx="951351" cy="433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15" b="1"/>
                <a:t>Sertoli</a:t>
              </a:r>
              <a:endParaRPr lang="en-US" sz="2215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4984" y="5535532"/>
              <a:ext cx="1380699" cy="433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15" b="1"/>
                <a:t>Granulosa</a:t>
              </a:r>
              <a:endParaRPr lang="en-US" sz="2215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3263" y="1692767"/>
              <a:ext cx="1329979" cy="546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77" dirty="0"/>
                <a:t>WT1, NR5A1, </a:t>
              </a:r>
            </a:p>
            <a:p>
              <a:r>
                <a:rPr lang="en-US" sz="1477" dirty="0"/>
                <a:t>GATA4, FOG2</a:t>
              </a:r>
              <a:r>
                <a:rPr lang="is-IS" sz="1477" dirty="0"/>
                <a:t>…</a:t>
              </a:r>
              <a:endParaRPr lang="en-US" sz="1477" dirty="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1592239" y="1688250"/>
              <a:ext cx="531751" cy="92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1705700" y="2007941"/>
              <a:ext cx="814668" cy="2910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1732917" y="1891102"/>
              <a:ext cx="2029432" cy="300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17396" y="4535228"/>
              <a:ext cx="1247457" cy="546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77" dirty="0"/>
                <a:t>WT1, NR5A1, </a:t>
              </a:r>
            </a:p>
            <a:p>
              <a:r>
                <a:rPr lang="en-US" sz="1477" dirty="0"/>
                <a:t>GATA4, FOG2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1122773" y="4242634"/>
              <a:ext cx="402003" cy="2973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1575384" y="4498510"/>
              <a:ext cx="626591" cy="204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698899" y="5022740"/>
              <a:ext cx="284052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/>
                <a:t>?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892270" y="4259965"/>
              <a:ext cx="284052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/>
                <a:t>?</a:t>
              </a:r>
            </a:p>
          </p:txBody>
        </p:sp>
        <p:sp>
          <p:nvSpPr>
            <p:cNvPr id="64" name="Left-Right Arrow 63"/>
            <p:cNvSpPr/>
            <p:nvPr/>
          </p:nvSpPr>
          <p:spPr>
            <a:xfrm>
              <a:off x="5695159" y="1853661"/>
              <a:ext cx="864096" cy="465282"/>
            </a:xfrm>
            <a:prstGeom prst="left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50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65" name="Left-Right Arrow 64"/>
            <p:cNvSpPr/>
            <p:nvPr/>
          </p:nvSpPr>
          <p:spPr>
            <a:xfrm>
              <a:off x="5695159" y="4313011"/>
              <a:ext cx="864096" cy="465282"/>
            </a:xfrm>
            <a:prstGeom prst="left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790351" y="1853662"/>
              <a:ext cx="1372171" cy="433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15" dirty="0" err="1"/>
                <a:t>Leydig</a:t>
              </a:r>
              <a:r>
                <a:rPr lang="en-US" sz="2215" dirty="0"/>
                <a:t> cell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798002" y="4285673"/>
              <a:ext cx="1434239" cy="433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15" dirty="0"/>
                <a:t>Theca cells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761629" y="3050102"/>
              <a:ext cx="816249" cy="4901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85" b="1" dirty="0"/>
                <a:t>WT1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6559255" y="2584819"/>
              <a:ext cx="332345" cy="664689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559255" y="3382446"/>
              <a:ext cx="465282" cy="664689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704665" y="2584819"/>
              <a:ext cx="332345" cy="0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825130" y="4047135"/>
              <a:ext cx="332345" cy="0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6559255" y="3315977"/>
              <a:ext cx="856357" cy="7739"/>
            </a:xfrm>
            <a:prstGeom prst="line">
              <a:avLst/>
            </a:prstGeom>
            <a:ln w="38100" cmpd="sng">
              <a:solidFill>
                <a:srgbClr val="00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7423351" y="3116570"/>
              <a:ext cx="0" cy="332345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7153749" y="2975056"/>
              <a:ext cx="284052" cy="348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2" dirty="0"/>
                <a:t>?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423351" y="3079583"/>
              <a:ext cx="856325" cy="376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46" b="1" dirty="0"/>
                <a:t>NR5A1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 flipV="1">
              <a:off x="7755697" y="2451881"/>
              <a:ext cx="1" cy="59822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7755695" y="3515384"/>
              <a:ext cx="0" cy="59822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6527100" y="5110639"/>
              <a:ext cx="1796902" cy="433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15" b="1" dirty="0" err="1"/>
                <a:t>Steroidogenic</a:t>
              </a:r>
              <a:endParaRPr lang="en-US" sz="2215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12921" y="5993950"/>
              <a:ext cx="2097049" cy="433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15" b="1" dirty="0"/>
                <a:t>Supporting Cells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932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mcelreavey</dc:creator>
  <cp:lastModifiedBy>ken mcelreavey</cp:lastModifiedBy>
  <cp:revision>1</cp:revision>
  <dcterms:created xsi:type="dcterms:W3CDTF">2019-09-12T12:05:15Z</dcterms:created>
  <dcterms:modified xsi:type="dcterms:W3CDTF">2019-09-12T12:05:58Z</dcterms:modified>
</cp:coreProperties>
</file>